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50"/>
  </p:notesMasterIdLst>
  <p:handoutMasterIdLst>
    <p:handoutMasterId r:id="rId51"/>
  </p:handoutMasterIdLst>
  <p:sldIdLst>
    <p:sldId id="292" r:id="rId2"/>
    <p:sldId id="294" r:id="rId3"/>
    <p:sldId id="314" r:id="rId4"/>
    <p:sldId id="355" r:id="rId5"/>
    <p:sldId id="354" r:id="rId6"/>
    <p:sldId id="344" r:id="rId7"/>
    <p:sldId id="351" r:id="rId8"/>
    <p:sldId id="352" r:id="rId9"/>
    <p:sldId id="353" r:id="rId10"/>
    <p:sldId id="357" r:id="rId11"/>
    <p:sldId id="318" r:id="rId12"/>
    <p:sldId id="336" r:id="rId13"/>
    <p:sldId id="328" r:id="rId14"/>
    <p:sldId id="329" r:id="rId15"/>
    <p:sldId id="374" r:id="rId16"/>
    <p:sldId id="330" r:id="rId17"/>
    <p:sldId id="331" r:id="rId18"/>
    <p:sldId id="358" r:id="rId19"/>
    <p:sldId id="386" r:id="rId20"/>
    <p:sldId id="360" r:id="rId21"/>
    <p:sldId id="359" r:id="rId22"/>
    <p:sldId id="369" r:id="rId23"/>
    <p:sldId id="370" r:id="rId24"/>
    <p:sldId id="371" r:id="rId25"/>
    <p:sldId id="372" r:id="rId26"/>
    <p:sldId id="373" r:id="rId27"/>
    <p:sldId id="361" r:id="rId28"/>
    <p:sldId id="362" r:id="rId29"/>
    <p:sldId id="363" r:id="rId30"/>
    <p:sldId id="376" r:id="rId31"/>
    <p:sldId id="364" r:id="rId32"/>
    <p:sldId id="365" r:id="rId33"/>
    <p:sldId id="367" r:id="rId34"/>
    <p:sldId id="368" r:id="rId35"/>
    <p:sldId id="375" r:id="rId36"/>
    <p:sldId id="388" r:id="rId37"/>
    <p:sldId id="387" r:id="rId38"/>
    <p:sldId id="385" r:id="rId39"/>
    <p:sldId id="378" r:id="rId40"/>
    <p:sldId id="343" r:id="rId41"/>
    <p:sldId id="384" r:id="rId42"/>
    <p:sldId id="389" r:id="rId43"/>
    <p:sldId id="347" r:id="rId44"/>
    <p:sldId id="348" r:id="rId45"/>
    <p:sldId id="349" r:id="rId46"/>
    <p:sldId id="383" r:id="rId47"/>
    <p:sldId id="381" r:id="rId48"/>
    <p:sldId id="312" r:id="rId49"/>
  </p:sldIdLst>
  <p:sldSz cx="12195175" cy="6858000"/>
  <p:notesSz cx="6858000" cy="9144000"/>
  <p:embeddedFontLst>
    <p:embeddedFont>
      <p:font typeface="Arial" panose="020B0604020202020204" pitchFamily="34" charset="0"/>
      <p:regular r:id="rId52"/>
      <p:bold r:id="rId53"/>
      <p:italic r:id="rId54"/>
      <p:boldItalic r:id="rId55"/>
    </p:embeddedFont>
    <p:embeddedFont>
      <p:font typeface="Brush Script MT" panose="03060802040406070304" pitchFamily="66" charset="0"/>
      <p: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Merriweather Light" panose="00000400000000000000" pitchFamily="2" charset="0"/>
      <p:regular r:id="rId61"/>
      <p:italic r:id="rId62"/>
    </p:embeddedFont>
    <p:embeddedFont>
      <p:font typeface="Merriweather Regular" panose="020B0604020202020204" charset="0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Open Sans Light" panose="020B0306030504020204" pitchFamily="34" charset="0"/>
      <p:regular r:id="rId71"/>
      <p:italic r:id="rId72"/>
    </p:embeddedFon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7231EF-CCA6-4134-B567-336E7ECBD423}">
          <p14:sldIdLst>
            <p14:sldId id="292"/>
            <p14:sldId id="294"/>
            <p14:sldId id="314"/>
            <p14:sldId id="355"/>
            <p14:sldId id="354"/>
            <p14:sldId id="344"/>
            <p14:sldId id="351"/>
            <p14:sldId id="352"/>
            <p14:sldId id="353"/>
            <p14:sldId id="357"/>
            <p14:sldId id="318"/>
          </p14:sldIdLst>
        </p14:section>
        <p14:section name="Untitled Section" id="{626BEC34-F504-49A5-850F-0C3378576511}">
          <p14:sldIdLst>
            <p14:sldId id="336"/>
            <p14:sldId id="328"/>
            <p14:sldId id="329"/>
            <p14:sldId id="374"/>
            <p14:sldId id="330"/>
            <p14:sldId id="331"/>
          </p14:sldIdLst>
        </p14:section>
        <p14:section name="tests" id="{431D896D-95C0-4300-8EDA-ED9EF856A2A9}">
          <p14:sldIdLst>
            <p14:sldId id="358"/>
            <p14:sldId id="386"/>
            <p14:sldId id="360"/>
            <p14:sldId id="359"/>
          </p14:sldIdLst>
        </p14:section>
        <p14:section name="Untitled Section" id="{2F7F9BA2-CEA2-4D20-A8BA-17502737BC08}">
          <p14:sldIdLst>
            <p14:sldId id="369"/>
            <p14:sldId id="370"/>
            <p14:sldId id="371"/>
            <p14:sldId id="372"/>
            <p14:sldId id="373"/>
          </p14:sldIdLst>
        </p14:section>
        <p14:section name="dataprocessing" id="{D1A64DA7-3CAF-45E0-8DD5-DA99936DD916}">
          <p14:sldIdLst>
            <p14:sldId id="361"/>
            <p14:sldId id="362"/>
            <p14:sldId id="363"/>
            <p14:sldId id="376"/>
            <p14:sldId id="364"/>
            <p14:sldId id="365"/>
            <p14:sldId id="367"/>
            <p14:sldId id="368"/>
            <p14:sldId id="375"/>
            <p14:sldId id="388"/>
            <p14:sldId id="387"/>
            <p14:sldId id="385"/>
            <p14:sldId id="378"/>
            <p14:sldId id="343"/>
            <p14:sldId id="384"/>
            <p14:sldId id="389"/>
            <p14:sldId id="347"/>
            <p14:sldId id="348"/>
            <p14:sldId id="349"/>
            <p14:sldId id="383"/>
            <p14:sldId id="38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  <a:srgbClr val="D35959"/>
    <a:srgbClr val="B8E6CB"/>
    <a:srgbClr val="55C382"/>
    <a:srgbClr val="7A8285"/>
    <a:srgbClr val="633F2B"/>
    <a:srgbClr val="522980"/>
    <a:srgbClr val="6687C3"/>
    <a:srgbClr val="171D42"/>
    <a:srgbClr val="63A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0" autoAdjust="0"/>
    <p:restoredTop sz="94647"/>
  </p:normalViewPr>
  <p:slideViewPr>
    <p:cSldViewPr snapToGrid="0">
      <p:cViewPr>
        <p:scale>
          <a:sx n="66" d="100"/>
          <a:sy n="66" d="100"/>
        </p:scale>
        <p:origin x="1421" y="418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72" Type="http://schemas.openxmlformats.org/officeDocument/2006/relationships/font" Target="fonts/font2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13/12/2023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13/12/2023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2CE6B0-FF3C-CF49-927B-7C1CAFBA7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4D62D96-7CE2-2344-B4CA-17FC5B3B9FCF}" type="datetime1">
              <a:rPr lang="nl-NL" noProof="0" smtClean="0"/>
              <a:t>13-12-2023</a:t>
            </a:fld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nl-NL" noProof="0" dirty="0"/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800328"/>
            <a:ext cx="5038725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284BAF-F2F6-0C49-8F10-07C3F0C1AB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855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572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B17AB4-0082-C545-AE10-6CD4E22A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D777D-6838-2241-A8F6-0E529C3774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288A209-2549-E04C-A7F5-F3ED0DAE7EE3}" type="datetime1">
              <a:rPr lang="nl-NL" smtClean="0"/>
              <a:t>13-12-2023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F44BFE7-5102-9D42-BA8A-030BB463D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C0DAA6A-6597-4940-9557-816C0CE65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64D8FA4-547A-4342-879C-1FE0D71CD7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9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56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EB800D9-500C-9B4B-9ADB-B45DA2C4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C9F9180-932F-384C-888A-B304577C4C7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A01C14D-06D9-604F-9B87-EF7E69EF7442}" type="datetime1">
              <a:rPr lang="nl-NL" smtClean="0"/>
              <a:t>13-12-2023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5FF12FFF-9CB7-6E41-A2EE-AD8FBF779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19DAFF-1035-8E49-9C9B-6CEAD9630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42A0F47-0EC0-E242-A294-E052660545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rgbClr val="7A8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2AC2222-DE00-DD45-AB64-605B78E46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2089" y="-7808"/>
            <a:ext cx="3248220" cy="1277164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3DDE77D-D71F-704C-A2D4-463407928C14}"/>
              </a:ext>
            </a:extLst>
          </p:cNvPr>
          <p:cNvSpPr txBox="1"/>
          <p:nvPr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UMC Utrecht / Utrecht University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33AA642-5FC3-A649-8D82-91CB9D7210E1}"/>
              </a:ext>
            </a:extLst>
          </p:cNvPr>
          <p:cNvSpPr/>
          <p:nvPr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F262F07-769F-7344-8831-7C11624C7EB8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200" b="0" i="0" u="none" kern="1200" cap="all" baseline="0" noProof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0EA5D1-35B0-864B-894C-318E96B18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42" y="-3175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F9C9F6-2451-9347-8A46-50DAE157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EC17950-828F-524B-BDC9-5F7D1E1B325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D10B9923-703D-E242-B752-4EC09837538A}" type="datetime1">
              <a:rPr lang="nl-NL" smtClean="0"/>
              <a:t>13-12-2023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CBBF8C73-AF62-4042-9B50-E52E9A912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480C3B-9852-2F49-A19C-0ADB0A45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A2A13AF-C3C6-F04B-882E-E7DE42D2F0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07752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8B8C369-1FE7-A843-9B43-8D475A19F863}" type="datetime1">
              <a:rPr lang="nl-NL" noProof="0" smtClean="0"/>
              <a:t>13-12-2023</a:t>
            </a:fld>
            <a:endParaRPr lang="nl-NL" noProof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9DE1A5E-DC3E-1F4F-8914-DFC0E0D5C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717521B-7A6F-8B44-8594-C3567E5500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D425E5C-E8EA-6F49-9875-F8C0507CED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A3DAA9-8AF0-7C46-B03C-02F8A94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8DC9581-8AD5-C648-BB8E-9D31869D60C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3644257-8379-5B43-A5A9-614D766C0287}" type="datetime1">
              <a:rPr lang="nl-NL" smtClean="0"/>
              <a:t>13-12-2023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64AAE69F-2601-A241-97EE-6D0BFF4F6E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97980A4-C468-0441-9D32-D00FC8CB2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85890F-2F70-5B4E-91D5-BFC5A6C2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5AA9414-3469-7F4E-B761-C24D5BE89DE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C654255-5407-1F42-BC6E-6F7215C8A215}" type="datetime1">
              <a:rPr lang="nl-NL" smtClean="0"/>
              <a:t>13-12-2023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8641AF80-3F9E-5F41-9FC0-4A62126AE3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512B20-AEAB-ED4D-913E-F86A9F66DD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B1C581C-5161-5249-9738-62F5A34E1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36D4ABE-88B2-634C-B56E-F52684ED82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3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534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238715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1A879A-8AE9-4642-9846-43F9368D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3C9BFED-950B-5D44-8647-57915D01AF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FCF1622-BBFD-9E43-8366-C1FFF1F8EF75}" type="datetime1">
              <a:rPr lang="nl-NL" smtClean="0"/>
              <a:t>13-12-2023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12310AB9-BB9D-C744-A142-08E22DF7F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0534A14-A76F-224F-927C-0D143A17A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A934AC-1CFC-6F42-9F92-35DF7B55AF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54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28615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37B5D16-162A-554F-A61D-A7E52C72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3A4D6F-0051-0B4D-BB81-B095A7D20DD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A6B5392-721E-564A-BA2F-EAE80BCCE18A}" type="datetime1">
              <a:rPr lang="nl-NL" smtClean="0"/>
              <a:t>13-12-2023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495A5A0-0122-8847-A661-682AEC568F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F8D86DC-BB1F-A74E-A3B1-B23310E56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DDA04A-137B-BF47-A442-294053A7EE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4226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8599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5993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0784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65904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079C86-6110-4848-A2CC-58ED58DB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01C4994-C59B-EF41-BC32-F6972465BEA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C0908938-AB0E-3A4D-8A8F-E64EFCF74EEF}" type="datetime1">
              <a:rPr lang="nl-NL" smtClean="0"/>
              <a:t>13-12-2023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36B8F763-FA85-EF43-B208-0EB18872F1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3579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4D3D34-3D27-F640-BB59-3F0F6CA02C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07641D6-A7CF-2C48-A269-0DB3D602B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8" r:id="rId4"/>
    <p:sldLayoutId id="2147483709" r:id="rId5"/>
    <p:sldLayoutId id="2147483720" r:id="rId6"/>
    <p:sldLayoutId id="2147483711" r:id="rId7"/>
    <p:sldLayoutId id="2147483712" r:id="rId8"/>
    <p:sldLayoutId id="2147483713" r:id="rId9"/>
    <p:sldLayoutId id="2147483714" r:id="rId10"/>
    <p:sldLayoutId id="2147483719" r:id="rId11"/>
    <p:sldLayoutId id="2147483716" r:id="rId12"/>
    <p:sldLayoutId id="2147483717" r:id="rId13"/>
    <p:sldLayoutId id="2147483726" r:id="rId1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3FC78C8-B707-9E4E-B4CF-A332724E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612522-AC5B-D543-B1C2-EBC21EFCD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25" y="1196750"/>
            <a:ext cx="11374639" cy="4603578"/>
          </a:xfrm>
        </p:spPr>
        <p:txBody>
          <a:bodyPr/>
          <a:lstStyle/>
          <a:p>
            <a:r>
              <a:rPr lang="en-US" sz="5400" b="1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Integration of snRNA atlases of the adult human midbrain</a:t>
            </a:r>
            <a:endParaRPr lang="nl-NL" sz="5400" b="1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9BD8E-FBB1-3876-5C8A-9F1A52533AA9}"/>
              </a:ext>
            </a:extLst>
          </p:cNvPr>
          <p:cNvSpPr txBox="1"/>
          <p:nvPr/>
        </p:nvSpPr>
        <p:spPr>
          <a:xfrm>
            <a:off x="1362269" y="5337110"/>
            <a:ext cx="342401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cs typeface="Merriweather Regular" panose="00000500000000000000" charset="0"/>
              </a:rPr>
              <a:t>By: Chen Ji Rong “Jack” Jiang</a:t>
            </a:r>
          </a:p>
          <a:p>
            <a:r>
              <a:rPr lang="en-US" dirty="0">
                <a:latin typeface="Merriweather Regular" panose="00000500000000000000" charset="0"/>
                <a:cs typeface="Merriweather Regular" panose="00000500000000000000" charset="0"/>
              </a:rPr>
              <a:t>Supervisor: Onur Basak</a:t>
            </a:r>
            <a:endParaRPr lang="nl-NL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6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 Tests and Atlas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!!1" descr="A screenshot of a computer&#10;&#10;Description automatically generated">
            <a:extLst>
              <a:ext uri="{FF2B5EF4-FFF2-40B4-BE49-F238E27FC236}">
                <a16:creationId xmlns:a16="http://schemas.microsoft.com/office/drawing/2014/main" id="{D8D420A2-98C5-0426-D78D-86C80421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21" y="1459090"/>
            <a:ext cx="8431639" cy="447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1.1 Original Atlases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9" name="!!1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A3519B2-34D2-9A8C-E142-14418296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39" y="180975"/>
            <a:ext cx="5300036" cy="2813005"/>
          </a:xfrm>
          <a:prstGeom prst="rect">
            <a:avLst/>
          </a:prstGeom>
        </p:spPr>
      </p:pic>
      <p:graphicFrame>
        <p:nvGraphicFramePr>
          <p:cNvPr id="50" name="Table 8">
            <a:extLst>
              <a:ext uri="{FF2B5EF4-FFF2-40B4-BE49-F238E27FC236}">
                <a16:creationId xmlns:a16="http://schemas.microsoft.com/office/drawing/2014/main" id="{80E19331-C01A-0C63-0668-B9B031CD4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16682"/>
              </p:ext>
            </p:extLst>
          </p:nvPr>
        </p:nvGraphicFramePr>
        <p:xfrm>
          <a:off x="814115" y="1431572"/>
          <a:ext cx="6201540" cy="4392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839">
                  <a:extLst>
                    <a:ext uri="{9D8B030D-6E8A-4147-A177-3AD203B41FA5}">
                      <a16:colId xmlns:a16="http://schemas.microsoft.com/office/drawing/2014/main" val="2511443283"/>
                    </a:ext>
                  </a:extLst>
                </a:gridCol>
                <a:gridCol w="3117701">
                  <a:extLst>
                    <a:ext uri="{9D8B030D-6E8A-4147-A177-3AD203B41FA5}">
                      <a16:colId xmlns:a16="http://schemas.microsoft.com/office/drawing/2014/main" val="415552304"/>
                    </a:ext>
                  </a:extLst>
                </a:gridCol>
              </a:tblGrid>
              <a:tr h="4219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snRNA atlas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Cells (unfiltered)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87752"/>
                  </a:ext>
                </a:extLst>
              </a:tr>
              <a:tr h="42192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Siletti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~300,000 (midbrain subset)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948265"/>
                  </a:ext>
                </a:extLst>
              </a:tr>
              <a:tr h="42192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Smajic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(2021)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~30,000 (midbrain)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01528"/>
                  </a:ext>
                </a:extLst>
              </a:tr>
              <a:tr h="65558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Agarwal et. al. (2021)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</a:t>
                      </a:r>
                      <a:r>
                        <a:rPr lang="en-US" u="none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10,000 (substantia nigra)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137357"/>
                  </a:ext>
                </a:extLst>
              </a:tr>
              <a:tr h="65558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Wang et. al. (2022)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~150,000 (substantia nigra)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40243"/>
                  </a:ext>
                </a:extLst>
              </a:tr>
              <a:tr h="65558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Welch et. al. (2019)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~45,000 (substantia nigra)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38941"/>
                  </a:ext>
                </a:extLst>
              </a:tr>
              <a:tr h="738364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van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Regteren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Altena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et. al. 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~90,000 (VTA)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66422"/>
                  </a:ext>
                </a:extLst>
              </a:tr>
              <a:tr h="421922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  <a:endParaRPr lang="nl-NL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solidFill>
                      <a:srgbClr val="B8E6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~625,000 cells</a:t>
                      </a:r>
                    </a:p>
                  </a:txBody>
                  <a:tcPr>
                    <a:solidFill>
                      <a:srgbClr val="B8E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524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58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atlas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4EA4D44B-342D-9CB4-15A3-3959580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2" y="1788485"/>
            <a:ext cx="5280554" cy="3793266"/>
          </a:xfrm>
          <a:prstGeom prst="rect">
            <a:avLst/>
          </a:prstGeom>
        </p:spPr>
      </p:pic>
      <p:pic>
        <p:nvPicPr>
          <p:cNvPr id="9" name="Picture 8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6E572764-0C4C-17B9-96F2-3D90B05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13" y="1788485"/>
            <a:ext cx="5730834" cy="37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78C408-C5A2-FE26-2EEF-6A6FA9A2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1" y="1376881"/>
            <a:ext cx="9699948" cy="45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5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markers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0D83B8-3211-81EF-FF12-2202288F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068" y="1798572"/>
            <a:ext cx="8513018" cy="3809982"/>
          </a:xfrm>
          <a:prstGeom prst="rect">
            <a:avLst/>
          </a:prstGeom>
        </p:spPr>
      </p:pic>
      <p:pic>
        <p:nvPicPr>
          <p:cNvPr id="11" name="Picture 10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88D54AEE-3347-658D-B88E-AA84A166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4" y="2558513"/>
            <a:ext cx="3459864" cy="2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7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Agarwal atlas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4D44B-342D-9CB4-15A3-3959580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042" y="1788485"/>
            <a:ext cx="5280553" cy="3793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72764-0C4C-17B9-96F2-3D90B05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7430" y="1788485"/>
            <a:ext cx="5355599" cy="37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Siletti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DD6EB403-7A6F-FFA4-30E2-DAAB385A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784" y="209912"/>
            <a:ext cx="5863040" cy="58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8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Altena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5F700981-ECE8-5EF1-EC18-55862F98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14" y="467463"/>
            <a:ext cx="5844490" cy="5523150"/>
          </a:xfrm>
          <a:prstGeom prst="rect">
            <a:avLst/>
          </a:prstGeom>
        </p:spPr>
      </p:pic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C848DD7D-9E90-915B-6DB4-04875FCF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2" y="2161992"/>
            <a:ext cx="4961734" cy="33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36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1.2 Tests and Realignment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9" name="!!1">
            <a:extLst>
              <a:ext uri="{FF2B5EF4-FFF2-40B4-BE49-F238E27FC236}">
                <a16:creationId xmlns:a16="http://schemas.microsoft.com/office/drawing/2014/main" id="{4A3519B2-34D2-9A8C-E142-14418296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5139" y="180975"/>
            <a:ext cx="5300035" cy="2813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D460C-906D-24F6-ED4E-E045D7FE9D07}"/>
              </a:ext>
            </a:extLst>
          </p:cNvPr>
          <p:cNvSpPr txBox="1"/>
          <p:nvPr/>
        </p:nvSpPr>
        <p:spPr>
          <a:xfrm>
            <a:off x="732892" y="1535183"/>
            <a:ext cx="666113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Batch effects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Reference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genome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: Ensemble 93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vs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Software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version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(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Cell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Ranger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):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Cell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Ranger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v3.0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vs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v6.1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Include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intronic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mapping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: True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vs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False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15" name="Picture 14" descr="A collage of blue and orange spots&#10;&#10;Description automatically generated">
            <a:extLst>
              <a:ext uri="{FF2B5EF4-FFF2-40B4-BE49-F238E27FC236}">
                <a16:creationId xmlns:a16="http://schemas.microsoft.com/office/drawing/2014/main" id="{CB9F646F-80AB-28D7-9631-6ACCCB7E5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" t="25778" r="3464" b="50000"/>
          <a:stretch/>
        </p:blipFill>
        <p:spPr>
          <a:xfrm>
            <a:off x="636416" y="3111280"/>
            <a:ext cx="10922342" cy="25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0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E44331B-FCC3-F61B-ED31-BC146C579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66" y="0"/>
            <a:ext cx="5879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4FC9-3B7E-A5D5-20DD-227996CE1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176" y="908375"/>
            <a:ext cx="7559675" cy="1253617"/>
          </a:xfrm>
        </p:spPr>
        <p:txBody>
          <a:bodyPr/>
          <a:lstStyle/>
          <a:p>
            <a:r>
              <a:rPr lang="en-US" sz="2800" dirty="0">
                <a:latin typeface="Merriweather Regular" panose="00000500000000000000" charset="0"/>
                <a:cs typeface="Merriweather Regular" panose="00000500000000000000" charset="0"/>
              </a:rPr>
              <a:t>(Ventral) Midbrain</a:t>
            </a:r>
            <a:endParaRPr lang="nl-NL" sz="2800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B67CF-DAC8-F9F0-D0C8-C7CF424E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073D2-84BB-2FD7-D49E-9BA79C72E4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7" descr="A blue and white jellyfish&#10;&#10;Description automatically generated with low confidence">
            <a:extLst>
              <a:ext uri="{FF2B5EF4-FFF2-40B4-BE49-F238E27FC236}">
                <a16:creationId xmlns:a16="http://schemas.microsoft.com/office/drawing/2014/main" id="{337D1364-B06B-ECFE-9AA1-BD457C27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51" y="1255382"/>
            <a:ext cx="5892401" cy="406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C25828-58EE-40F3-C883-BACCED2773E4}"/>
              </a:ext>
            </a:extLst>
          </p:cNvPr>
          <p:cNvSpPr txBox="1"/>
          <p:nvPr/>
        </p:nvSpPr>
        <p:spPr>
          <a:xfrm>
            <a:off x="934999" y="1614810"/>
            <a:ext cx="4504748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Role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Reward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Regulation of emotion, motivation and behavior</a:t>
            </a:r>
          </a:p>
          <a:p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Associated with neurodegenerative diseases such as Parkinson’s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High heterogenity, low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blue and orange spots&#10;&#10;Description automatically generated">
            <a:extLst>
              <a:ext uri="{FF2B5EF4-FFF2-40B4-BE49-F238E27FC236}">
                <a16:creationId xmlns:a16="http://schemas.microsoft.com/office/drawing/2014/main" id="{8EBBFF30-DD2F-6CD6-E905-72F320082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23" t="-1478" r="-279" b="-1254"/>
          <a:stretch/>
        </p:blipFill>
        <p:spPr>
          <a:xfrm>
            <a:off x="2743619" y="163365"/>
            <a:ext cx="7117601" cy="653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1.2 Tests and Realignment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9" name="!!1">
            <a:extLst>
              <a:ext uri="{FF2B5EF4-FFF2-40B4-BE49-F238E27FC236}">
                <a16:creationId xmlns:a16="http://schemas.microsoft.com/office/drawing/2014/main" id="{4A3519B2-34D2-9A8C-E142-14418296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5139" y="180975"/>
            <a:ext cx="5300035" cy="2813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D460C-906D-24F6-ED4E-E045D7FE9D07}"/>
              </a:ext>
            </a:extLst>
          </p:cNvPr>
          <p:cNvSpPr txBox="1"/>
          <p:nvPr/>
        </p:nvSpPr>
        <p:spPr>
          <a:xfrm>
            <a:off x="732892" y="1535183"/>
            <a:ext cx="625718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Batch effects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Software: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Cell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Ranger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vs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STARsolo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Reference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genome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: Ensemble 109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vs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custom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4" name="Picture 3" descr="A collage of blue and orange spots&#10;&#10;Description automatically generated">
            <a:extLst>
              <a:ext uri="{FF2B5EF4-FFF2-40B4-BE49-F238E27FC236}">
                <a16:creationId xmlns:a16="http://schemas.microsoft.com/office/drawing/2014/main" id="{19C9FF81-E4DE-7377-64D3-66B7340E4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" t="76340" r="33651" b="-562"/>
          <a:stretch/>
        </p:blipFill>
        <p:spPr>
          <a:xfrm>
            <a:off x="636416" y="3111280"/>
            <a:ext cx="7389984" cy="25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9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intronic mapping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86" r="28784"/>
          <a:stretch/>
        </p:blipFill>
        <p:spPr>
          <a:xfrm>
            <a:off x="2855355" y="1835988"/>
            <a:ext cx="6484464" cy="45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0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reference genome mouse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" r="-178"/>
          <a:stretch/>
        </p:blipFill>
        <p:spPr>
          <a:xfrm>
            <a:off x="2511858" y="1457579"/>
            <a:ext cx="7377856" cy="47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7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reference genome (human)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9" b="1449"/>
          <a:stretch/>
        </p:blipFill>
        <p:spPr>
          <a:xfrm>
            <a:off x="2511858" y="1457579"/>
            <a:ext cx="7377856" cy="47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2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software version</a:t>
            </a:r>
          </a:p>
          <a:p>
            <a:pPr lvl="0"/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01" b="2401"/>
          <a:stretch/>
        </p:blipFill>
        <p:spPr>
          <a:xfrm>
            <a:off x="2511858" y="1457579"/>
            <a:ext cx="7377856" cy="47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software (human)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2" b="652"/>
          <a:stretch/>
        </p:blipFill>
        <p:spPr>
          <a:xfrm>
            <a:off x="2511858" y="1457579"/>
            <a:ext cx="7377856" cy="47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61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1.3 Data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9" name="0">
            <a:extLst>
              <a:ext uri="{FF2B5EF4-FFF2-40B4-BE49-F238E27FC236}">
                <a16:creationId xmlns:a16="http://schemas.microsoft.com/office/drawing/2014/main" id="{4A3519B2-34D2-9A8C-E142-14418296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5139" y="180975"/>
            <a:ext cx="5300035" cy="2813004"/>
          </a:xfrm>
          <a:prstGeom prst="rect">
            <a:avLst/>
          </a:prstGeom>
        </p:spPr>
      </p:pic>
      <p:pic>
        <p:nvPicPr>
          <p:cNvPr id="10" name="!!1">
            <a:extLst>
              <a:ext uri="{FF2B5EF4-FFF2-40B4-BE49-F238E27FC236}">
                <a16:creationId xmlns:a16="http://schemas.microsoft.com/office/drawing/2014/main" id="{E500F4F6-2455-FFB3-9428-BFD6A03F8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33" r="59294"/>
          <a:stretch/>
        </p:blipFill>
        <p:spPr>
          <a:xfrm>
            <a:off x="175878" y="1657975"/>
            <a:ext cx="6587181" cy="42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1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 Label Harmonization and Benchmarks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!!1">
            <a:extLst>
              <a:ext uri="{FF2B5EF4-FFF2-40B4-BE49-F238E27FC236}">
                <a16:creationId xmlns:a16="http://schemas.microsoft.com/office/drawing/2014/main" id="{D8D420A2-98C5-0426-D78D-86C80421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35783" y="1324719"/>
            <a:ext cx="5974419" cy="47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2.1 Integration evaluation (with </a:t>
            </a:r>
            <a:r>
              <a:rPr lang="en-US" sz="2800" b="1" dirty="0" err="1"/>
              <a:t>Scib</a:t>
            </a:r>
            <a:r>
              <a:rPr lang="en-US" sz="2800" b="1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!!1">
            <a:extLst>
              <a:ext uri="{FF2B5EF4-FFF2-40B4-BE49-F238E27FC236}">
                <a16:creationId xmlns:a16="http://schemas.microsoft.com/office/drawing/2014/main" id="{D8D420A2-98C5-0426-D78D-86C80421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82940" y="222638"/>
            <a:ext cx="4006377" cy="3179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F3601-BD9A-DC0E-E2EA-2A6654C1FD1F}"/>
              </a:ext>
            </a:extLst>
          </p:cNvPr>
          <p:cNvSpPr txBox="1"/>
          <p:nvPr/>
        </p:nvSpPr>
        <p:spPr>
          <a:xfrm>
            <a:off x="732892" y="1535183"/>
            <a:ext cx="62571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Which integration method to use?</a:t>
            </a:r>
          </a:p>
        </p:txBody>
      </p:sp>
      <p:pic>
        <p:nvPicPr>
          <p:cNvPr id="8" name="!!1">
            <a:extLst>
              <a:ext uri="{FF2B5EF4-FFF2-40B4-BE49-F238E27FC236}">
                <a16:creationId xmlns:a16="http://schemas.microsoft.com/office/drawing/2014/main" id="{DD813453-F13C-AA82-C5F9-05BE1160F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" t="50182" r="57012" b="29333"/>
          <a:stretch/>
        </p:blipFill>
        <p:spPr>
          <a:xfrm>
            <a:off x="288716" y="2083698"/>
            <a:ext cx="7567764" cy="33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3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Aims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923180" y="1535183"/>
            <a:ext cx="863738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Integrate multiple atlases into one unified human (ventral) midbrain atlas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Determine hierarchical relations between previously identified cell types by the authors of the atlases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Determine (new) cell types and annotate them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12" name="Picture 11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8C66950D-D63B-37DC-2B7A-219E8EC7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90" y="3429000"/>
            <a:ext cx="8055224" cy="261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1">
            <a:extLst>
              <a:ext uri="{FF2B5EF4-FFF2-40B4-BE49-F238E27FC236}">
                <a16:creationId xmlns:a16="http://schemas.microsoft.com/office/drawing/2014/main" id="{CD499634-F752-BC30-4E52-9A187CE27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2" t="50182" r="57012" b="29333"/>
          <a:stretch/>
        </p:blipFill>
        <p:spPr>
          <a:xfrm>
            <a:off x="288716" y="2083698"/>
            <a:ext cx="7567764" cy="3315214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2.1 Integration evaluation (with </a:t>
            </a:r>
            <a:r>
              <a:rPr lang="en-US" sz="2800" b="1" dirty="0" err="1"/>
              <a:t>Scib</a:t>
            </a:r>
            <a:r>
              <a:rPr lang="en-US" sz="2800" b="1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!!1">
            <a:extLst>
              <a:ext uri="{FF2B5EF4-FFF2-40B4-BE49-F238E27FC236}">
                <a16:creationId xmlns:a16="http://schemas.microsoft.com/office/drawing/2014/main" id="{D8D420A2-98C5-0426-D78D-86C80421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82940" y="222638"/>
            <a:ext cx="4006377" cy="3179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1F3601-BD9A-DC0E-E2EA-2A6654C1FD1F}"/>
              </a:ext>
            </a:extLst>
          </p:cNvPr>
          <p:cNvSpPr txBox="1"/>
          <p:nvPr/>
        </p:nvSpPr>
        <p:spPr>
          <a:xfrm>
            <a:off x="732892" y="1535183"/>
            <a:ext cx="62571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Which integration method to use?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36443F-8A99-EE7F-B324-5DDE92800362}"/>
              </a:ext>
            </a:extLst>
          </p:cNvPr>
          <p:cNvSpPr/>
          <p:nvPr/>
        </p:nvSpPr>
        <p:spPr>
          <a:xfrm>
            <a:off x="5606340" y="2412460"/>
            <a:ext cx="846306" cy="2910357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colorful blotches with text&#10;&#10;Description automatically generated">
            <a:extLst>
              <a:ext uri="{FF2B5EF4-FFF2-40B4-BE49-F238E27FC236}">
                <a16:creationId xmlns:a16="http://schemas.microsoft.com/office/drawing/2014/main" id="{FCFF18EB-3DED-F622-6BFB-6A9CCADBE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46" r="2141" b="3597"/>
          <a:stretch/>
        </p:blipFill>
        <p:spPr>
          <a:xfrm>
            <a:off x="7982940" y="3469436"/>
            <a:ext cx="3845127" cy="269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5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2.2 Label Harmonization (with scHPL)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F3601-BD9A-DC0E-E2EA-2A6654C1FD1F}"/>
              </a:ext>
            </a:extLst>
          </p:cNvPr>
          <p:cNvSpPr txBox="1"/>
          <p:nvPr/>
        </p:nvSpPr>
        <p:spPr>
          <a:xfrm>
            <a:off x="732892" y="1535183"/>
            <a:ext cx="62571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Problem: Unique labels and specific resolution levels</a:t>
            </a:r>
          </a:p>
        </p:txBody>
      </p:sp>
      <p:pic>
        <p:nvPicPr>
          <p:cNvPr id="9" name="!!1">
            <a:extLst>
              <a:ext uri="{FF2B5EF4-FFF2-40B4-BE49-F238E27FC236}">
                <a16:creationId xmlns:a16="http://schemas.microsoft.com/office/drawing/2014/main" id="{DA1B0B25-9E63-C0BD-051B-FA56DB35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82940" y="222638"/>
            <a:ext cx="4006376" cy="3179087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54DF2303-F741-3931-9384-12B161A25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" t="4725" r="45959" b="65288"/>
          <a:stretch/>
        </p:blipFill>
        <p:spPr>
          <a:xfrm>
            <a:off x="1434570" y="2096620"/>
            <a:ext cx="5265775" cy="40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0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2.3 Hyperparameter Tuning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A76AE-AD5B-FEFA-56F2-D9E0DA6B78CC}"/>
              </a:ext>
            </a:extLst>
          </p:cNvPr>
          <p:cNvSpPr txBox="1"/>
          <p:nvPr/>
        </p:nvSpPr>
        <p:spPr>
          <a:xfrm>
            <a:off x="732891" y="1535183"/>
            <a:ext cx="734106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Hyperparameters of scVI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# Highly Variable Genes (</a:t>
            </a:r>
            <a:r>
              <a:rPr lang="en-US" sz="1800" b="1" dirty="0">
                <a:latin typeface="Merriweather Regular" panose="00000500000000000000" charset="0"/>
                <a:cs typeface="Merriweather Regular" panose="00000500000000000000" charset="0"/>
              </a:rPr>
              <a:t>2k, </a:t>
            </a: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3k, 4k)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# Latent Features (10, 50, </a:t>
            </a:r>
            <a:r>
              <a:rPr lang="en-US" sz="1800" b="1" dirty="0">
                <a:latin typeface="Merriweather Regular" panose="00000500000000000000" charset="0"/>
                <a:cs typeface="Merriweather Regular" panose="00000500000000000000" charset="0"/>
              </a:rPr>
              <a:t>90</a:t>
            </a: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# Hidden Layer (1, 3, </a:t>
            </a:r>
            <a:r>
              <a:rPr lang="en-US" sz="1800" b="1" dirty="0">
                <a:latin typeface="Merriweather Regular" panose="00000500000000000000" charset="0"/>
                <a:cs typeface="Merriweather Regular" panose="00000500000000000000" charset="0"/>
              </a:rPr>
              <a:t>5</a:t>
            </a: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# Hidden Nodes (64</a:t>
            </a:r>
            <a:r>
              <a:rPr lang="en-US" sz="1800" b="1" dirty="0">
                <a:latin typeface="Merriweather Regular" panose="00000500000000000000" charset="0"/>
                <a:cs typeface="Merriweather Regular" panose="00000500000000000000" charset="0"/>
              </a:rPr>
              <a:t>, 128</a:t>
            </a:r>
            <a:r>
              <a:rPr lang="en-US" sz="1800" dirty="0">
                <a:latin typeface="Merriweather Regular" panose="00000500000000000000" charset="0"/>
                <a:cs typeface="Merriweather Regular" panose="00000500000000000000" charset="0"/>
              </a:rPr>
              <a:t>, 256)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dirty="0">
              <a:latin typeface="Merriweather Regular" panose="00000500000000000000" charset="0"/>
              <a:cs typeface="Merriweather Regular" panose="00000500000000000000" charset="0"/>
            </a:endParaRPr>
          </a:p>
          <a:p>
            <a:pPr lvl="0"/>
            <a:r>
              <a:rPr lang="en-US" dirty="0">
                <a:latin typeface="Merriweather Regular" panose="00000500000000000000" charset="0"/>
                <a:cs typeface="Merriweather Regular" panose="00000500000000000000" charset="0"/>
              </a:rPr>
              <a:t>!Evaluated independently and include bio-conservation metrics</a:t>
            </a:r>
          </a:p>
        </p:txBody>
      </p:sp>
      <p:pic>
        <p:nvPicPr>
          <p:cNvPr id="9" name="!!1">
            <a:extLst>
              <a:ext uri="{FF2B5EF4-FFF2-40B4-BE49-F238E27FC236}">
                <a16:creationId xmlns:a16="http://schemas.microsoft.com/office/drawing/2014/main" id="{23833847-8789-CA66-5AE4-49C87B8FE1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82940" y="222638"/>
            <a:ext cx="4006376" cy="3179086"/>
          </a:xfrm>
          <a:prstGeom prst="rect">
            <a:avLst/>
          </a:prstGeom>
        </p:spPr>
      </p:pic>
      <p:pic>
        <p:nvPicPr>
          <p:cNvPr id="11" name="!!1">
            <a:extLst>
              <a:ext uri="{FF2B5EF4-FFF2-40B4-BE49-F238E27FC236}">
                <a16:creationId xmlns:a16="http://schemas.microsoft.com/office/drawing/2014/main" id="{48153D45-62B8-A905-186C-B1BE7CE8A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36" r="45687"/>
          <a:stretch/>
        </p:blipFill>
        <p:spPr>
          <a:xfrm>
            <a:off x="3007" y="3664172"/>
            <a:ext cx="10724988" cy="28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# High-Variance Genes and Latent Features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C62064E-9C44-DB4F-B398-8DB787A5B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80" t="16138" r="3290" b="14774"/>
          <a:stretch/>
        </p:blipFill>
        <p:spPr>
          <a:xfrm>
            <a:off x="1345612" y="3135550"/>
            <a:ext cx="9674389" cy="2019908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1B0FC39-B79C-2B24-E205-EECE8810D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0" t="16138" r="3290" b="11863"/>
          <a:stretch/>
        </p:blipFill>
        <p:spPr>
          <a:xfrm>
            <a:off x="1345611" y="1721796"/>
            <a:ext cx="9674389" cy="21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6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# Hidden Layer and Nodes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3DE18BA6-A462-82DD-A322-2CA346B7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6" t="14775" r="3213" b="11774"/>
          <a:stretch/>
        </p:blipFill>
        <p:spPr>
          <a:xfrm>
            <a:off x="1409984" y="3050853"/>
            <a:ext cx="9674389" cy="214752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438667-F3ED-4BC1-DD55-F781CC024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0" t="14775" r="3289" b="11773"/>
          <a:stretch/>
        </p:blipFill>
        <p:spPr>
          <a:xfrm>
            <a:off x="1409984" y="1654567"/>
            <a:ext cx="9674389" cy="21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0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9243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52315" y="908376"/>
            <a:ext cx="10066339" cy="593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 Final Integration and Analysis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106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!!aaa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7F4FB2A-8D74-7D48-4062-BA247B8D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63" y="1205303"/>
            <a:ext cx="7382271" cy="42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3.1 Final integration (Aim#1)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2" name="Picture 11" descr="A group of different colored spots&#10;&#10;Description automatically generated">
            <a:extLst>
              <a:ext uri="{FF2B5EF4-FFF2-40B4-BE49-F238E27FC236}">
                <a16:creationId xmlns:a16="http://schemas.microsoft.com/office/drawing/2014/main" id="{3F8C85B3-2996-2F3C-CD93-A5682304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50" y="2305705"/>
            <a:ext cx="7976225" cy="3799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EF77E7-0F09-5165-A59F-6BCCCFB08A4B}"/>
              </a:ext>
            </a:extLst>
          </p:cNvPr>
          <p:cNvSpPr txBox="1"/>
          <p:nvPr/>
        </p:nvSpPr>
        <p:spPr>
          <a:xfrm>
            <a:off x="732892" y="1535183"/>
            <a:ext cx="863738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2000 HVGs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 Latent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128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F51A3B-5417-4CD3-D66C-904513A7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  <p:pic>
        <p:nvPicPr>
          <p:cNvPr id="5" name="!!aaa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D3F2D6-AB5C-AB6E-B673-6D8B79188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10" t="24700" r="9260"/>
          <a:stretch/>
        </p:blipFill>
        <p:spPr>
          <a:xfrm>
            <a:off x="259793" y="3040772"/>
            <a:ext cx="3959157" cy="32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8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Proportions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699A0AC-66EE-4F9D-3466-47946EA8A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063" y="399492"/>
            <a:ext cx="6034408" cy="615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19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Final integration markers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F51A3B-5417-4CD3-D66C-904513A7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  <p:pic>
        <p:nvPicPr>
          <p:cNvPr id="8" name="Picture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C3F782D7-8F9D-1ACB-2626-75A1E911B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15"/>
          <a:stretch/>
        </p:blipFill>
        <p:spPr>
          <a:xfrm>
            <a:off x="348770" y="1526805"/>
            <a:ext cx="9408863" cy="41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5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Neuron only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 descr="A comparison of a color scale&#10;&#10;Description automatically generated with medium confidence">
            <a:extLst>
              <a:ext uri="{FF2B5EF4-FFF2-40B4-BE49-F238E27FC236}">
                <a16:creationId xmlns:a16="http://schemas.microsoft.com/office/drawing/2014/main" id="{E3793A8B-1D4F-CA82-18A5-E67B393FB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23"/>
          <a:stretch/>
        </p:blipFill>
        <p:spPr>
          <a:xfrm>
            <a:off x="6694839" y="1450533"/>
            <a:ext cx="4744442" cy="2249546"/>
          </a:xfrm>
          <a:prstGeom prst="rect">
            <a:avLst/>
          </a:prstGeom>
        </p:spPr>
      </p:pic>
      <p:pic>
        <p:nvPicPr>
          <p:cNvPr id="8" name="Picture 7" descr="A map of different colors&#10;&#10;Description automatically generated">
            <a:extLst>
              <a:ext uri="{FF2B5EF4-FFF2-40B4-BE49-F238E27FC236}">
                <a16:creationId xmlns:a16="http://schemas.microsoft.com/office/drawing/2014/main" id="{B31436A0-C09D-9FB9-4D3E-0ACF728D5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8" t="7166" b="8170"/>
          <a:stretch/>
        </p:blipFill>
        <p:spPr>
          <a:xfrm>
            <a:off x="1911540" y="2265416"/>
            <a:ext cx="4007510" cy="2869325"/>
          </a:xfrm>
          <a:prstGeom prst="rect">
            <a:avLst/>
          </a:prstGeom>
        </p:spPr>
      </p:pic>
      <p:pic>
        <p:nvPicPr>
          <p:cNvPr id="9" name="Picture 8" descr="A comparison of a color scale&#10;&#10;Description automatically generated with medium confidence">
            <a:extLst>
              <a:ext uri="{FF2B5EF4-FFF2-40B4-BE49-F238E27FC236}">
                <a16:creationId xmlns:a16="http://schemas.microsoft.com/office/drawing/2014/main" id="{13B0560A-6EA6-215F-557E-D503A3D05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98" r="125"/>
          <a:stretch/>
        </p:blipFill>
        <p:spPr>
          <a:xfrm>
            <a:off x="6694839" y="3700079"/>
            <a:ext cx="4744442" cy="224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95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Spoilers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A colorful splatter on a white background&#10;&#10;Description automatically generated">
            <a:extLst>
              <a:ext uri="{FF2B5EF4-FFF2-40B4-BE49-F238E27FC236}">
                <a16:creationId xmlns:a16="http://schemas.microsoft.com/office/drawing/2014/main" id="{8222919D-765D-546A-B84C-BCBD473C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53" y="1956924"/>
            <a:ext cx="4073116" cy="3210988"/>
          </a:xfrm>
          <a:prstGeom prst="rect">
            <a:avLst/>
          </a:prstGeom>
        </p:spPr>
      </p:pic>
      <p:pic>
        <p:nvPicPr>
          <p:cNvPr id="10" name="Picture 9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831BCE7D-90EF-7E6E-EE5D-05485144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03" y="1920818"/>
            <a:ext cx="4133526" cy="32832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C8DB1A6-A99D-64A1-DBF5-144758FDDF2F}"/>
              </a:ext>
            </a:extLst>
          </p:cNvPr>
          <p:cNvSpPr/>
          <p:nvPr/>
        </p:nvSpPr>
        <p:spPr>
          <a:xfrm>
            <a:off x="5458243" y="3290034"/>
            <a:ext cx="1194309" cy="2779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0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A280C9-0E3C-6DB9-37E5-FBF4E68B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2" y="1458689"/>
            <a:ext cx="5673211" cy="5335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3.2 Neuron Hierarchy using scHPL (Aim#2)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6701310" y="1535183"/>
            <a:ext cx="863738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VTA-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specific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subtypes (van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Regteren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Altena)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Green: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//: branch path to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Altena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=: identical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~:sublabels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F69449-9426-D272-1E6A-9F12C87AE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6E4008-7518-67CD-BE38-04D1C60FC392}"/>
              </a:ext>
            </a:extLst>
          </p:cNvPr>
          <p:cNvCxnSpPr>
            <a:cxnSpLocks/>
          </p:cNvCxnSpPr>
          <p:nvPr/>
        </p:nvCxnSpPr>
        <p:spPr>
          <a:xfrm flipH="1">
            <a:off x="6253101" y="3223196"/>
            <a:ext cx="722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C897DC-22B9-6E1F-6F94-F99F493BD6F8}"/>
              </a:ext>
            </a:extLst>
          </p:cNvPr>
          <p:cNvCxnSpPr>
            <a:cxnSpLocks/>
          </p:cNvCxnSpPr>
          <p:nvPr/>
        </p:nvCxnSpPr>
        <p:spPr>
          <a:xfrm flipH="1">
            <a:off x="6208342" y="6696051"/>
            <a:ext cx="6469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B8A5AC-8402-043A-020D-953949BACA6C}"/>
              </a:ext>
            </a:extLst>
          </p:cNvPr>
          <p:cNvCxnSpPr>
            <a:cxnSpLocks/>
          </p:cNvCxnSpPr>
          <p:nvPr/>
        </p:nvCxnSpPr>
        <p:spPr>
          <a:xfrm flipH="1">
            <a:off x="6208342" y="4508297"/>
            <a:ext cx="7195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DBDCB01-6BCA-2ECA-2C32-9C8E01D2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021" y="3556735"/>
            <a:ext cx="3452159" cy="16003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C6D46C-C9B0-DD08-B3CB-4E2B9EB015E1}"/>
              </a:ext>
            </a:extLst>
          </p:cNvPr>
          <p:cNvSpPr txBox="1"/>
          <p:nvPr/>
        </p:nvSpPr>
        <p:spPr>
          <a:xfrm>
            <a:off x="7320789" y="3238456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cs typeface="Merriweather Regular" panose="00000500000000000000" charset="0"/>
              </a:rPr>
              <a:t>Root</a:t>
            </a:r>
            <a:endParaRPr lang="nl-NL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41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DA5DD47-7793-07B6-C720-280F5003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2" y="1458689"/>
            <a:ext cx="5673211" cy="5335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3.2 Neuron Hierarchy using scHPL (Aim#2)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6701310" y="1535183"/>
            <a:ext cx="863738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VTA-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specific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subtypes (van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Regteren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Altena)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Green: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//: branch path to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Altena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=: identical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~:sublabels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F69449-9426-D272-1E6A-9F12C87AE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6E4008-7518-67CD-BE38-04D1C60FC392}"/>
              </a:ext>
            </a:extLst>
          </p:cNvPr>
          <p:cNvCxnSpPr>
            <a:cxnSpLocks/>
          </p:cNvCxnSpPr>
          <p:nvPr/>
        </p:nvCxnSpPr>
        <p:spPr>
          <a:xfrm flipH="1" flipV="1">
            <a:off x="6097587" y="3501693"/>
            <a:ext cx="603723" cy="213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0DEB65F-C3CD-8BB4-F492-FE3230B3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504" y="3603714"/>
            <a:ext cx="3055885" cy="4801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E3377A-53E4-DB73-DD95-469460267841}"/>
              </a:ext>
            </a:extLst>
          </p:cNvPr>
          <p:cNvSpPr txBox="1"/>
          <p:nvPr/>
        </p:nvSpPr>
        <p:spPr>
          <a:xfrm>
            <a:off x="6701310" y="3307660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cs typeface="Merriweather Regular" panose="00000500000000000000" charset="0"/>
              </a:rPr>
              <a:t>Root</a:t>
            </a:r>
            <a:endParaRPr lang="nl-NL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1750B-0D53-24DD-B546-0B788220B891}"/>
              </a:ext>
            </a:extLst>
          </p:cNvPr>
          <p:cNvSpPr txBox="1"/>
          <p:nvPr/>
        </p:nvSpPr>
        <p:spPr>
          <a:xfrm rot="2930015">
            <a:off x="6974839" y="4809504"/>
            <a:ext cx="23884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Merriweather Regular" panose="00000500000000000000" charset="0"/>
                <a:cs typeface="Merriweather Regular" panose="00000500000000000000" charset="0"/>
              </a:rPr>
              <a:t>GABA-neuron-</a:t>
            </a:r>
            <a:r>
              <a:rPr lang="en-US" sz="1600" dirty="0" err="1">
                <a:latin typeface="Merriweather Regular" panose="00000500000000000000" charset="0"/>
                <a:cs typeface="Merriweather Regular" panose="00000500000000000000" charset="0"/>
              </a:rPr>
              <a:t>agarwal</a:t>
            </a:r>
            <a:endParaRPr lang="nl-NL" sz="1600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FEBC1-E38B-440D-B033-FCEDD8D161A3}"/>
              </a:ext>
            </a:extLst>
          </p:cNvPr>
          <p:cNvSpPr txBox="1"/>
          <p:nvPr/>
        </p:nvSpPr>
        <p:spPr>
          <a:xfrm rot="2967838">
            <a:off x="7818159" y="4399643"/>
            <a:ext cx="13737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Merriweather Regular" panose="00000500000000000000" charset="0"/>
                <a:cs typeface="Merriweather Regular" panose="00000500000000000000" charset="0"/>
              </a:rPr>
              <a:t>GABA-</a:t>
            </a:r>
            <a:r>
              <a:rPr lang="en-US" sz="1600" dirty="0" err="1">
                <a:latin typeface="Merriweather Regular" panose="00000500000000000000" charset="0"/>
                <a:cs typeface="Merriweather Regular" panose="00000500000000000000" charset="0"/>
              </a:rPr>
              <a:t>smajic</a:t>
            </a:r>
            <a:endParaRPr lang="nl-NL" sz="1600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86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AB462F-0854-E051-91A5-C2D6096B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82" y="1458689"/>
            <a:ext cx="5673211" cy="5335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3.2 Neuron Hierarchy using scHPL (Aim#2)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6701310" y="1535183"/>
            <a:ext cx="863738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VTA-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specific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subtypes (van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Regteren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Altena)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Green: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//: branch path to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Altena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=: identical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~:sublabels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F69449-9426-D272-1E6A-9F12C87AE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73E95-9532-C2D1-D48D-EC8A2015A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602" y="4029002"/>
            <a:ext cx="3395565" cy="1188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E908E0-32F3-82D9-99D8-A58B0D9EDFE1}"/>
              </a:ext>
            </a:extLst>
          </p:cNvPr>
          <p:cNvSpPr txBox="1"/>
          <p:nvPr/>
        </p:nvSpPr>
        <p:spPr>
          <a:xfrm>
            <a:off x="7017440" y="3738518"/>
            <a:ext cx="5386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cs typeface="Merriweather Regular" panose="00000500000000000000" charset="0"/>
              </a:rPr>
              <a:t>Root</a:t>
            </a:r>
            <a:endParaRPr lang="nl-NL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F2A3B4-8B90-F5B7-55BD-5AFAE60BCC80}"/>
              </a:ext>
            </a:extLst>
          </p:cNvPr>
          <p:cNvCxnSpPr>
            <a:cxnSpLocks/>
          </p:cNvCxnSpPr>
          <p:nvPr/>
        </p:nvCxnSpPr>
        <p:spPr>
          <a:xfrm flipH="1">
            <a:off x="6168934" y="4813876"/>
            <a:ext cx="8485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791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76575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3.3 New cells (Aim#3)</a:t>
            </a:r>
            <a:endParaRPr lang="nl-NL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EA9F9-E940-FEA7-B9F0-2E6DA128185B}"/>
              </a:ext>
            </a:extLst>
          </p:cNvPr>
          <p:cNvSpPr txBox="1"/>
          <p:nvPr/>
        </p:nvSpPr>
        <p:spPr>
          <a:xfrm>
            <a:off x="732892" y="1535183"/>
            <a:ext cx="863738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Use harmonized labels to train K-NN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Including a threshold of 0.2 for unknown -&gt; filter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~520000 -&gt; ~500000 cells</a:t>
            </a: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34F109A-590E-9359-7994-D7953441F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  <p:pic>
        <p:nvPicPr>
          <p:cNvPr id="4" name="Picture 3" descr="A diagram of different colors&#10;&#10;Description automatically generated">
            <a:extLst>
              <a:ext uri="{FF2B5EF4-FFF2-40B4-BE49-F238E27FC236}">
                <a16:creationId xmlns:a16="http://schemas.microsoft.com/office/drawing/2014/main" id="{DA387CDB-F82B-52B8-E04A-6032621A9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3" t="1992" r="52884" b="55325"/>
          <a:stretch/>
        </p:blipFill>
        <p:spPr>
          <a:xfrm>
            <a:off x="7530703" y="2171540"/>
            <a:ext cx="4405135" cy="3954289"/>
          </a:xfrm>
          <a:prstGeom prst="rect">
            <a:avLst/>
          </a:prstGeom>
        </p:spPr>
      </p:pic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6A83DCAD-145F-BF32-3B6B-9EBB4DA7D8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" b="55238"/>
          <a:stretch/>
        </p:blipFill>
        <p:spPr>
          <a:xfrm>
            <a:off x="-53482" y="2992988"/>
            <a:ext cx="7728200" cy="26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850125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3.3 Reclassification of cells (Aim#3)</a:t>
            </a:r>
            <a:endParaRPr lang="nl-NL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12A077-0CD1-D220-8B8B-8C132B681521}"/>
              </a:ext>
            </a:extLst>
          </p:cNvPr>
          <p:cNvSpPr txBox="1"/>
          <p:nvPr/>
        </p:nvSpPr>
        <p:spPr>
          <a:xfrm>
            <a:off x="770332" y="1974400"/>
            <a:ext cx="626493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Where do these cells come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New alignments resulted in more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Less filtered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Change in transcriptomic profile</a:t>
            </a:r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5B24EE8-C067-2F66-04E3-D938C4F0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  <p:pic>
        <p:nvPicPr>
          <p:cNvPr id="4" name="Picture 3" descr="A diagram of different colors&#10;&#10;Description automatically generated">
            <a:extLst>
              <a:ext uri="{FF2B5EF4-FFF2-40B4-BE49-F238E27FC236}">
                <a16:creationId xmlns:a16="http://schemas.microsoft.com/office/drawing/2014/main" id="{B53A9126-E056-B2D1-AC66-E6C6C8557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6" t="44770" r="66033" b="30074"/>
          <a:stretch/>
        </p:blipFill>
        <p:spPr>
          <a:xfrm>
            <a:off x="5845634" y="2161992"/>
            <a:ext cx="5174365" cy="39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6822930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3.3 Reclassification of cells (Aim#3)</a:t>
            </a:r>
            <a:endParaRPr lang="nl-NL" sz="2800" b="1" dirty="0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3A7775B-454A-BBDC-1E2D-6123F42BE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47" y="0"/>
            <a:ext cx="3437091" cy="1983920"/>
          </a:xfrm>
          <a:prstGeom prst="rect">
            <a:avLst/>
          </a:prstGeom>
        </p:spPr>
      </p:pic>
      <p:pic>
        <p:nvPicPr>
          <p:cNvPr id="7" name="Picture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308A15F7-BB09-EC65-B204-0C2E11F28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6" t="44914" r="1582" b="30041"/>
          <a:stretch/>
        </p:blipFill>
        <p:spPr>
          <a:xfrm>
            <a:off x="914329" y="1850309"/>
            <a:ext cx="10214185" cy="380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7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4846246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Conclusions</a:t>
            </a:r>
            <a:endParaRPr lang="nl-NL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79AF3-6D0F-8E30-DB91-E848D2C05ED8}"/>
              </a:ext>
            </a:extLst>
          </p:cNvPr>
          <p:cNvSpPr txBox="1"/>
          <p:nvPr/>
        </p:nvSpPr>
        <p:spPr>
          <a:xfrm>
            <a:off x="10771533" y="600598"/>
            <a:ext cx="18274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latin typeface="Merriweather Regular" panose="00000500000000000000" charset="0"/>
                <a:cs typeface="Merriweather Regular" panose="00000500000000000000" charset="0"/>
              </a:rPr>
              <a:t>!</a:t>
            </a:r>
            <a:endParaRPr lang="nl-NL" sz="4000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FCBB4-55E8-FD09-F41F-24AE294EB32C}"/>
              </a:ext>
            </a:extLst>
          </p:cNvPr>
          <p:cNvSpPr txBox="1"/>
          <p:nvPr/>
        </p:nvSpPr>
        <p:spPr>
          <a:xfrm>
            <a:off x="732892" y="1535183"/>
            <a:ext cx="9549244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We provide the largest human midbrain reference atlas including a VTA-sampled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Harmonized alignments reduce batch effects in downstream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Realignment of older datasets can provide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Region-sampled atlases contribute significantly to characterizing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undersampled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and region specific-subtypes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Results support the presence of VTA-specific subtypes, but further validation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4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4846246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4. What’s next?</a:t>
            </a:r>
            <a:endParaRPr lang="nl-NL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79AF3-6D0F-8E30-DB91-E848D2C05ED8}"/>
              </a:ext>
            </a:extLst>
          </p:cNvPr>
          <p:cNvSpPr txBox="1"/>
          <p:nvPr/>
        </p:nvSpPr>
        <p:spPr>
          <a:xfrm>
            <a:off x="10771533" y="600598"/>
            <a:ext cx="24846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latin typeface="Merriweather Regular" panose="00000500000000000000" charset="0"/>
                <a:cs typeface="Merriweather Regular" panose="00000500000000000000" charset="0"/>
              </a:rPr>
              <a:t>?</a:t>
            </a:r>
            <a:endParaRPr lang="nl-NL" sz="4000" dirty="0"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FCBB4-55E8-FD09-F41F-24AE294EB32C}"/>
              </a:ext>
            </a:extLst>
          </p:cNvPr>
          <p:cNvSpPr txBox="1"/>
          <p:nvPr/>
        </p:nvSpPr>
        <p:spPr>
          <a:xfrm>
            <a:off x="732892" y="1535183"/>
            <a:ext cx="9549244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Continuous learning: Kamath et al. (2022) data access adds 184673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SNpc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cells (~15684 healthy dopaminergic cells)</a:t>
            </a:r>
          </a:p>
          <a:p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Pipeline can be used for the integration of other regions/ species datasets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e.g. mouse (Onur Basak)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Inter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-species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comparison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study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of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the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nl-NL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midbrain</a:t>
            </a:r>
            <a:r>
              <a:rPr lang="nl-NL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(Onur Basak)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Reclustering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of reference genome/ neuron subset (Anna van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Regteren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Altena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Further characterization of subtypes e.g. spatial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Looked at neurons, but what about astrocytes, oligodendrocytes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58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Acknowledgements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1175176" y="1847429"/>
            <a:ext cx="274011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Basak Lab</a:t>
            </a: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Onur Basak</a:t>
            </a:r>
          </a:p>
          <a:p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Tiziana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Hey</a:t>
            </a: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Abdool Al-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Khaledi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Cecile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Herbermann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3059-0DC3-886E-6ACD-CC9CA4A9862C}"/>
              </a:ext>
            </a:extLst>
          </p:cNvPr>
          <p:cNvSpPr txBox="1"/>
          <p:nvPr/>
        </p:nvSpPr>
        <p:spPr>
          <a:xfrm>
            <a:off x="4588042" y="1850560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Hol Lab</a:t>
            </a: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Anna van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Regteren</a:t>
            </a:r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Altena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79E2-B5EE-5DE6-0398-F5BC0D0DE9A0}"/>
              </a:ext>
            </a:extLst>
          </p:cNvPr>
          <p:cNvSpPr txBox="1"/>
          <p:nvPr/>
        </p:nvSpPr>
        <p:spPr>
          <a:xfrm>
            <a:off x="8060301" y="1746493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Others</a:t>
            </a:r>
          </a:p>
          <a:p>
            <a:r>
              <a:rPr lang="en-US" dirty="0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Kimberly </a:t>
            </a:r>
            <a:r>
              <a:rPr lang="en-US" dirty="0" err="1">
                <a:latin typeface="Merriweather Regular" panose="00000500000000000000" charset="0"/>
                <a:ea typeface="Open Sans" panose="020B0606030504020204" pitchFamily="34" charset="0"/>
                <a:cs typeface="Merriweather Regular" panose="00000500000000000000" charset="0"/>
              </a:rPr>
              <a:t>Siletti</a:t>
            </a:r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  <a:p>
            <a:endParaRPr lang="en-US" dirty="0">
              <a:latin typeface="Merriweather Regular" panose="00000500000000000000" charset="0"/>
              <a:ea typeface="Open Sans" panose="020B0606030504020204" pitchFamily="34" charset="0"/>
              <a:cs typeface="Merriweather Regular" panose="00000500000000000000" charset="0"/>
            </a:endParaRPr>
          </a:p>
        </p:txBody>
      </p:sp>
      <p:pic>
        <p:nvPicPr>
          <p:cNvPr id="9" name="Picture 8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24F9BF87-8AA2-5F61-9636-8EDCDEF3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596" y="3439241"/>
            <a:ext cx="8055224" cy="261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5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Spoilers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 descr="A colorful splatter on a white background&#10;&#10;Description automatically generated">
            <a:extLst>
              <a:ext uri="{FF2B5EF4-FFF2-40B4-BE49-F238E27FC236}">
                <a16:creationId xmlns:a16="http://schemas.microsoft.com/office/drawing/2014/main" id="{8222919D-765D-546A-B84C-BCBD473C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47" y="1851545"/>
            <a:ext cx="4073116" cy="3210988"/>
          </a:xfrm>
          <a:prstGeom prst="rect">
            <a:avLst/>
          </a:prstGeom>
        </p:spPr>
      </p:pic>
      <p:pic>
        <p:nvPicPr>
          <p:cNvPr id="10" name="Picture 9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831BCE7D-90EF-7E6E-EE5D-05485144A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310" y="1860230"/>
            <a:ext cx="4133526" cy="328320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A234451-E3AE-7EB6-5F54-1C1B2DC3BF77}"/>
              </a:ext>
            </a:extLst>
          </p:cNvPr>
          <p:cNvSpPr/>
          <p:nvPr/>
        </p:nvSpPr>
        <p:spPr>
          <a:xfrm>
            <a:off x="5458243" y="3290034"/>
            <a:ext cx="1194309" cy="2779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2" name="Graphic 21" descr="Magic Wand Auto with solid fill">
            <a:extLst>
              <a:ext uri="{FF2B5EF4-FFF2-40B4-BE49-F238E27FC236}">
                <a16:creationId xmlns:a16="http://schemas.microsoft.com/office/drawing/2014/main" id="{0F898F64-13CE-B93D-CBD8-000F7E33A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103" y="2338638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CE130B-9EEB-D0C7-50E1-209D49CDE7F7}"/>
              </a:ext>
            </a:extLst>
          </p:cNvPr>
          <p:cNvSpPr txBox="1"/>
          <p:nvPr/>
        </p:nvSpPr>
        <p:spPr>
          <a:xfrm>
            <a:off x="4654163" y="2443847"/>
            <a:ext cx="216694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Brush Script MT" panose="03060802040406070304" pitchFamily="66" charset="0"/>
              </a:rPr>
              <a:t>Integration</a:t>
            </a:r>
            <a:endParaRPr lang="nl-NL" sz="4800" dirty="0">
              <a:solidFill>
                <a:schemeClr val="tx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06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The Pipeline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7" name="Picture 4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1A83B5C-C45E-B68F-D951-1F31BA33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24" y="304929"/>
            <a:ext cx="6328093" cy="632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234C31-08FE-EB0B-0F46-FA26A37D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24" y="304929"/>
            <a:ext cx="6328093" cy="6328093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6379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The Pipeline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9BD6A5AD-42B3-2391-997E-E57D39BAF114}"/>
              </a:ext>
            </a:extLst>
          </p:cNvPr>
          <p:cNvCxnSpPr>
            <a:cxnSpLocks/>
          </p:cNvCxnSpPr>
          <p:nvPr/>
        </p:nvCxnSpPr>
        <p:spPr>
          <a:xfrm>
            <a:off x="7324257" y="1636259"/>
            <a:ext cx="3063551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20">
            <a:extLst>
              <a:ext uri="{FF2B5EF4-FFF2-40B4-BE49-F238E27FC236}">
                <a16:creationId xmlns:a16="http://schemas.microsoft.com/office/drawing/2014/main" id="{8F471C59-18C6-6BF9-91C1-D8E1066FCB47}"/>
              </a:ext>
            </a:extLst>
          </p:cNvPr>
          <p:cNvCxnSpPr>
            <a:cxnSpLocks/>
          </p:cNvCxnSpPr>
          <p:nvPr/>
        </p:nvCxnSpPr>
        <p:spPr>
          <a:xfrm>
            <a:off x="4389715" y="3275045"/>
            <a:ext cx="2934542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20">
            <a:extLst>
              <a:ext uri="{FF2B5EF4-FFF2-40B4-BE49-F238E27FC236}">
                <a16:creationId xmlns:a16="http://schemas.microsoft.com/office/drawing/2014/main" id="{D163BCE0-CEA1-DE9C-9B0E-BED5AF6FBE8C}"/>
              </a:ext>
            </a:extLst>
          </p:cNvPr>
          <p:cNvCxnSpPr>
            <a:cxnSpLocks/>
          </p:cNvCxnSpPr>
          <p:nvPr/>
        </p:nvCxnSpPr>
        <p:spPr>
          <a:xfrm>
            <a:off x="7324257" y="1726163"/>
            <a:ext cx="0" cy="1548882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50A8F3-723B-5D0C-2DAF-B7657ADCA735}"/>
              </a:ext>
            </a:extLst>
          </p:cNvPr>
          <p:cNvSpPr txBox="1"/>
          <p:nvPr/>
        </p:nvSpPr>
        <p:spPr>
          <a:xfrm>
            <a:off x="809967" y="1893998"/>
            <a:ext cx="33053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latin typeface="Merriweather Regular" panose="00000500000000000000" charset="0"/>
                <a:cs typeface="Merriweather Regular" panose="00000500000000000000" charset="0"/>
              </a:rPr>
              <a:t>1. Tests and Atlas Processing</a:t>
            </a:r>
            <a:endParaRPr lang="nl-NL" dirty="0">
              <a:solidFill>
                <a:schemeClr val="accent5">
                  <a:lumMod val="50000"/>
                  <a:lumOff val="50000"/>
                </a:schemeClr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B2CC9E28-7227-E656-9365-C174525DA526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6127102" cy="15356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20">
            <a:extLst>
              <a:ext uri="{FF2B5EF4-FFF2-40B4-BE49-F238E27FC236}">
                <a16:creationId xmlns:a16="http://schemas.microsoft.com/office/drawing/2014/main" id="{180CDAE6-9C5C-CD70-B5CA-D4F5E62DC66E}"/>
              </a:ext>
            </a:extLst>
          </p:cNvPr>
          <p:cNvCxnSpPr>
            <a:cxnSpLocks/>
          </p:cNvCxnSpPr>
          <p:nvPr/>
        </p:nvCxnSpPr>
        <p:spPr>
          <a:xfrm>
            <a:off x="10516817" y="304929"/>
            <a:ext cx="0" cy="1421234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20">
            <a:extLst>
              <a:ext uri="{FF2B5EF4-FFF2-40B4-BE49-F238E27FC236}">
                <a16:creationId xmlns:a16="http://schemas.microsoft.com/office/drawing/2014/main" id="{D6995D39-C0D8-7013-D848-CF38D38CE30F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0" cy="306769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28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EE9B14-AC1F-076F-407A-D6ED83FEE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24" y="304929"/>
            <a:ext cx="6328093" cy="6328093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The Pipeline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38" name="Straight Connector 20">
            <a:extLst>
              <a:ext uri="{FF2B5EF4-FFF2-40B4-BE49-F238E27FC236}">
                <a16:creationId xmlns:a16="http://schemas.microsoft.com/office/drawing/2014/main" id="{DCB7AB13-C488-CF87-1C33-7A03D5E44EE0}"/>
              </a:ext>
            </a:extLst>
          </p:cNvPr>
          <p:cNvCxnSpPr>
            <a:cxnSpLocks/>
          </p:cNvCxnSpPr>
          <p:nvPr/>
        </p:nvCxnSpPr>
        <p:spPr>
          <a:xfrm>
            <a:off x="4389715" y="3275045"/>
            <a:ext cx="2934542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20">
            <a:extLst>
              <a:ext uri="{FF2B5EF4-FFF2-40B4-BE49-F238E27FC236}">
                <a16:creationId xmlns:a16="http://schemas.microsoft.com/office/drawing/2014/main" id="{6BACA1AE-E83F-2A80-0247-8D055B69A6F8}"/>
              </a:ext>
            </a:extLst>
          </p:cNvPr>
          <p:cNvCxnSpPr>
            <a:cxnSpLocks/>
          </p:cNvCxnSpPr>
          <p:nvPr/>
        </p:nvCxnSpPr>
        <p:spPr>
          <a:xfrm>
            <a:off x="7324257" y="1726163"/>
            <a:ext cx="0" cy="1548882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9BD6A5AD-42B3-2391-997E-E57D39BAF114}"/>
              </a:ext>
            </a:extLst>
          </p:cNvPr>
          <p:cNvCxnSpPr>
            <a:cxnSpLocks/>
          </p:cNvCxnSpPr>
          <p:nvPr/>
        </p:nvCxnSpPr>
        <p:spPr>
          <a:xfrm>
            <a:off x="7324257" y="1636259"/>
            <a:ext cx="3063551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20">
            <a:extLst>
              <a:ext uri="{FF2B5EF4-FFF2-40B4-BE49-F238E27FC236}">
                <a16:creationId xmlns:a16="http://schemas.microsoft.com/office/drawing/2014/main" id="{507DBD77-16D6-14D1-498D-DC0EDEB8BA62}"/>
              </a:ext>
            </a:extLst>
          </p:cNvPr>
          <p:cNvCxnSpPr>
            <a:cxnSpLocks/>
          </p:cNvCxnSpPr>
          <p:nvPr/>
        </p:nvCxnSpPr>
        <p:spPr>
          <a:xfrm>
            <a:off x="7445828" y="1716832"/>
            <a:ext cx="3070989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246A730D-3860-C31E-352D-3EFB72A206E9}"/>
              </a:ext>
            </a:extLst>
          </p:cNvPr>
          <p:cNvCxnSpPr>
            <a:cxnSpLocks/>
          </p:cNvCxnSpPr>
          <p:nvPr/>
        </p:nvCxnSpPr>
        <p:spPr>
          <a:xfrm>
            <a:off x="7445828" y="1869232"/>
            <a:ext cx="0" cy="1559768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06066F89-9F81-E572-1657-C7B77046B5F8}"/>
              </a:ext>
            </a:extLst>
          </p:cNvPr>
          <p:cNvCxnSpPr>
            <a:cxnSpLocks/>
          </p:cNvCxnSpPr>
          <p:nvPr/>
        </p:nvCxnSpPr>
        <p:spPr>
          <a:xfrm>
            <a:off x="10516817" y="1726163"/>
            <a:ext cx="0" cy="3306146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A188A7D0-33F8-B800-CB8B-F0567ABB294A}"/>
              </a:ext>
            </a:extLst>
          </p:cNvPr>
          <p:cNvCxnSpPr>
            <a:cxnSpLocks/>
          </p:cNvCxnSpPr>
          <p:nvPr/>
        </p:nvCxnSpPr>
        <p:spPr>
          <a:xfrm>
            <a:off x="4217437" y="3429000"/>
            <a:ext cx="3243267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AEB9D63E-16CA-8267-8EB3-448B0285F899}"/>
              </a:ext>
            </a:extLst>
          </p:cNvPr>
          <p:cNvCxnSpPr>
            <a:cxnSpLocks/>
          </p:cNvCxnSpPr>
          <p:nvPr/>
        </p:nvCxnSpPr>
        <p:spPr>
          <a:xfrm>
            <a:off x="4167255" y="3429000"/>
            <a:ext cx="0" cy="3261049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655989AC-13F4-A9D0-BF92-4A4B675781E4}"/>
              </a:ext>
            </a:extLst>
          </p:cNvPr>
          <p:cNvCxnSpPr>
            <a:cxnSpLocks/>
          </p:cNvCxnSpPr>
          <p:nvPr/>
        </p:nvCxnSpPr>
        <p:spPr>
          <a:xfrm>
            <a:off x="4167255" y="6690049"/>
            <a:ext cx="3595814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2230AF57-7897-9B55-FCF4-97C426506586}"/>
              </a:ext>
            </a:extLst>
          </p:cNvPr>
          <p:cNvCxnSpPr>
            <a:cxnSpLocks/>
          </p:cNvCxnSpPr>
          <p:nvPr/>
        </p:nvCxnSpPr>
        <p:spPr>
          <a:xfrm>
            <a:off x="7730074" y="5032309"/>
            <a:ext cx="0" cy="165774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7B86CA7F-FB6B-1EEB-F0A6-6F02C6E653C1}"/>
              </a:ext>
            </a:extLst>
          </p:cNvPr>
          <p:cNvCxnSpPr>
            <a:cxnSpLocks/>
          </p:cNvCxnSpPr>
          <p:nvPr/>
        </p:nvCxnSpPr>
        <p:spPr>
          <a:xfrm>
            <a:off x="7730074" y="5032309"/>
            <a:ext cx="2786743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4354C21-D87C-FC5D-C434-42B800FBE8A7}"/>
              </a:ext>
            </a:extLst>
          </p:cNvPr>
          <p:cNvSpPr txBox="1"/>
          <p:nvPr/>
        </p:nvSpPr>
        <p:spPr>
          <a:xfrm>
            <a:off x="809967" y="1893998"/>
            <a:ext cx="33053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latin typeface="Merriweather Regular" panose="00000500000000000000" charset="0"/>
                <a:cs typeface="Merriweather Regular" panose="00000500000000000000" charset="0"/>
              </a:rPr>
              <a:t>1. Tests and Atlas Processing</a:t>
            </a:r>
            <a:endParaRPr lang="nl-NL" dirty="0">
              <a:solidFill>
                <a:schemeClr val="accent5">
                  <a:lumMod val="50000"/>
                  <a:lumOff val="50000"/>
                </a:schemeClr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505DD6-63FC-1A11-4AD2-658D98912E39}"/>
              </a:ext>
            </a:extLst>
          </p:cNvPr>
          <p:cNvSpPr txBox="1"/>
          <p:nvPr/>
        </p:nvSpPr>
        <p:spPr>
          <a:xfrm>
            <a:off x="809967" y="3721662"/>
            <a:ext cx="279574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Merriweather Regular" panose="00000500000000000000" charset="0"/>
                <a:cs typeface="Merriweather Regular" panose="00000500000000000000" charset="0"/>
              </a:rPr>
              <a:t>2. Label Harmonization and Benchmarks</a:t>
            </a:r>
            <a:endParaRPr lang="nl-NL" dirty="0">
              <a:solidFill>
                <a:schemeClr val="tx2"/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cxnSp>
        <p:nvCxnSpPr>
          <p:cNvPr id="39" name="Straight Connector 20">
            <a:extLst>
              <a:ext uri="{FF2B5EF4-FFF2-40B4-BE49-F238E27FC236}">
                <a16:creationId xmlns:a16="http://schemas.microsoft.com/office/drawing/2014/main" id="{AA7DB78F-CB02-4253-045B-9E9A6DACF832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6127102" cy="15356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20">
            <a:extLst>
              <a:ext uri="{FF2B5EF4-FFF2-40B4-BE49-F238E27FC236}">
                <a16:creationId xmlns:a16="http://schemas.microsoft.com/office/drawing/2014/main" id="{D5BF0C7E-575B-B201-BD42-25B9E4A3E703}"/>
              </a:ext>
            </a:extLst>
          </p:cNvPr>
          <p:cNvCxnSpPr>
            <a:cxnSpLocks/>
          </p:cNvCxnSpPr>
          <p:nvPr/>
        </p:nvCxnSpPr>
        <p:spPr>
          <a:xfrm>
            <a:off x="10516817" y="304929"/>
            <a:ext cx="0" cy="1421234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20">
            <a:extLst>
              <a:ext uri="{FF2B5EF4-FFF2-40B4-BE49-F238E27FC236}">
                <a16:creationId xmlns:a16="http://schemas.microsoft.com/office/drawing/2014/main" id="{6AE50C37-43B7-5040-4878-A0317ACD051B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0" cy="306769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14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D532E9-DD3D-D0ED-7B65-2274B792E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24" y="304929"/>
            <a:ext cx="6328093" cy="6328093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The Pipeline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218AE5-CE9B-CC43-B592-D2670D11E7C8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6127102" cy="15356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59B7A08D-D2DE-F9BF-C961-DDBFD61E150E}"/>
              </a:ext>
            </a:extLst>
          </p:cNvPr>
          <p:cNvCxnSpPr>
            <a:cxnSpLocks/>
          </p:cNvCxnSpPr>
          <p:nvPr/>
        </p:nvCxnSpPr>
        <p:spPr>
          <a:xfrm>
            <a:off x="10516817" y="304929"/>
            <a:ext cx="0" cy="1421234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C6D8E36F-FFD1-8269-2F95-D62727C34B0D}"/>
              </a:ext>
            </a:extLst>
          </p:cNvPr>
          <p:cNvCxnSpPr>
            <a:cxnSpLocks/>
          </p:cNvCxnSpPr>
          <p:nvPr/>
        </p:nvCxnSpPr>
        <p:spPr>
          <a:xfrm>
            <a:off x="4389715" y="207348"/>
            <a:ext cx="0" cy="3067697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20">
            <a:extLst>
              <a:ext uri="{FF2B5EF4-FFF2-40B4-BE49-F238E27FC236}">
                <a16:creationId xmlns:a16="http://schemas.microsoft.com/office/drawing/2014/main" id="{DCB7AB13-C488-CF87-1C33-7A03D5E44EE0}"/>
              </a:ext>
            </a:extLst>
          </p:cNvPr>
          <p:cNvCxnSpPr>
            <a:cxnSpLocks/>
          </p:cNvCxnSpPr>
          <p:nvPr/>
        </p:nvCxnSpPr>
        <p:spPr>
          <a:xfrm>
            <a:off x="4389715" y="3275045"/>
            <a:ext cx="2934542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20">
            <a:extLst>
              <a:ext uri="{FF2B5EF4-FFF2-40B4-BE49-F238E27FC236}">
                <a16:creationId xmlns:a16="http://schemas.microsoft.com/office/drawing/2014/main" id="{6BACA1AE-E83F-2A80-0247-8D055B69A6F8}"/>
              </a:ext>
            </a:extLst>
          </p:cNvPr>
          <p:cNvCxnSpPr>
            <a:cxnSpLocks/>
          </p:cNvCxnSpPr>
          <p:nvPr/>
        </p:nvCxnSpPr>
        <p:spPr>
          <a:xfrm>
            <a:off x="7324257" y="1726163"/>
            <a:ext cx="0" cy="1548882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9BD6A5AD-42B3-2391-997E-E57D39BAF114}"/>
              </a:ext>
            </a:extLst>
          </p:cNvPr>
          <p:cNvCxnSpPr>
            <a:cxnSpLocks/>
          </p:cNvCxnSpPr>
          <p:nvPr/>
        </p:nvCxnSpPr>
        <p:spPr>
          <a:xfrm>
            <a:off x="7324257" y="1636259"/>
            <a:ext cx="3063551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20">
            <a:extLst>
              <a:ext uri="{FF2B5EF4-FFF2-40B4-BE49-F238E27FC236}">
                <a16:creationId xmlns:a16="http://schemas.microsoft.com/office/drawing/2014/main" id="{507DBD77-16D6-14D1-498D-DC0EDEB8BA62}"/>
              </a:ext>
            </a:extLst>
          </p:cNvPr>
          <p:cNvCxnSpPr>
            <a:cxnSpLocks/>
          </p:cNvCxnSpPr>
          <p:nvPr/>
        </p:nvCxnSpPr>
        <p:spPr>
          <a:xfrm>
            <a:off x="7445828" y="1716832"/>
            <a:ext cx="3070989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246A730D-3860-C31E-352D-3EFB72A206E9}"/>
              </a:ext>
            </a:extLst>
          </p:cNvPr>
          <p:cNvCxnSpPr>
            <a:cxnSpLocks/>
          </p:cNvCxnSpPr>
          <p:nvPr/>
        </p:nvCxnSpPr>
        <p:spPr>
          <a:xfrm>
            <a:off x="7445828" y="1869232"/>
            <a:ext cx="0" cy="1559768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06066F89-9F81-E572-1657-C7B77046B5F8}"/>
              </a:ext>
            </a:extLst>
          </p:cNvPr>
          <p:cNvCxnSpPr>
            <a:cxnSpLocks/>
          </p:cNvCxnSpPr>
          <p:nvPr/>
        </p:nvCxnSpPr>
        <p:spPr>
          <a:xfrm>
            <a:off x="10516817" y="1726163"/>
            <a:ext cx="0" cy="3306146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A188A7D0-33F8-B800-CB8B-F0567ABB294A}"/>
              </a:ext>
            </a:extLst>
          </p:cNvPr>
          <p:cNvCxnSpPr>
            <a:cxnSpLocks/>
          </p:cNvCxnSpPr>
          <p:nvPr/>
        </p:nvCxnSpPr>
        <p:spPr>
          <a:xfrm>
            <a:off x="4217437" y="3429000"/>
            <a:ext cx="3243267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AEB9D63E-16CA-8267-8EB3-448B0285F899}"/>
              </a:ext>
            </a:extLst>
          </p:cNvPr>
          <p:cNvCxnSpPr>
            <a:cxnSpLocks/>
          </p:cNvCxnSpPr>
          <p:nvPr/>
        </p:nvCxnSpPr>
        <p:spPr>
          <a:xfrm>
            <a:off x="4167255" y="3429000"/>
            <a:ext cx="0" cy="3261049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655989AC-13F4-A9D0-BF92-4A4B675781E4}"/>
              </a:ext>
            </a:extLst>
          </p:cNvPr>
          <p:cNvCxnSpPr>
            <a:cxnSpLocks/>
          </p:cNvCxnSpPr>
          <p:nvPr/>
        </p:nvCxnSpPr>
        <p:spPr>
          <a:xfrm>
            <a:off x="4167255" y="6690049"/>
            <a:ext cx="3595814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2230AF57-7897-9B55-FCF4-97C426506586}"/>
              </a:ext>
            </a:extLst>
          </p:cNvPr>
          <p:cNvCxnSpPr>
            <a:cxnSpLocks/>
          </p:cNvCxnSpPr>
          <p:nvPr/>
        </p:nvCxnSpPr>
        <p:spPr>
          <a:xfrm>
            <a:off x="7730074" y="5032309"/>
            <a:ext cx="0" cy="165774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7B86CA7F-FB6B-1EEB-F0A6-6F02C6E653C1}"/>
              </a:ext>
            </a:extLst>
          </p:cNvPr>
          <p:cNvCxnSpPr>
            <a:cxnSpLocks/>
          </p:cNvCxnSpPr>
          <p:nvPr/>
        </p:nvCxnSpPr>
        <p:spPr>
          <a:xfrm>
            <a:off x="7730074" y="5032309"/>
            <a:ext cx="2786743" cy="0"/>
          </a:xfrm>
          <a:prstGeom prst="straightConnector1">
            <a:avLst/>
          </a:prstGeom>
          <a:ln w="57150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20">
            <a:extLst>
              <a:ext uri="{FF2B5EF4-FFF2-40B4-BE49-F238E27FC236}">
                <a16:creationId xmlns:a16="http://schemas.microsoft.com/office/drawing/2014/main" id="{6BA7C740-EC55-207F-7264-4E16C41FB325}"/>
              </a:ext>
            </a:extLst>
          </p:cNvPr>
          <p:cNvCxnSpPr>
            <a:cxnSpLocks/>
          </p:cNvCxnSpPr>
          <p:nvPr/>
        </p:nvCxnSpPr>
        <p:spPr>
          <a:xfrm>
            <a:off x="7965967" y="5072741"/>
            <a:ext cx="2633609" cy="0"/>
          </a:xfrm>
          <a:prstGeom prst="straightConnector1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5AC62350-9746-57BE-E3ED-6E495AA2F951}"/>
              </a:ext>
            </a:extLst>
          </p:cNvPr>
          <p:cNvCxnSpPr>
            <a:cxnSpLocks/>
          </p:cNvCxnSpPr>
          <p:nvPr/>
        </p:nvCxnSpPr>
        <p:spPr>
          <a:xfrm>
            <a:off x="7976032" y="5088163"/>
            <a:ext cx="0" cy="1601886"/>
          </a:xfrm>
          <a:prstGeom prst="straightConnector1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20">
            <a:extLst>
              <a:ext uri="{FF2B5EF4-FFF2-40B4-BE49-F238E27FC236}">
                <a16:creationId xmlns:a16="http://schemas.microsoft.com/office/drawing/2014/main" id="{35038E68-10F2-B1B1-D085-8FC848AB8FE3}"/>
              </a:ext>
            </a:extLst>
          </p:cNvPr>
          <p:cNvCxnSpPr>
            <a:cxnSpLocks/>
          </p:cNvCxnSpPr>
          <p:nvPr/>
        </p:nvCxnSpPr>
        <p:spPr>
          <a:xfrm>
            <a:off x="10573053" y="5156587"/>
            <a:ext cx="0" cy="1601886"/>
          </a:xfrm>
          <a:prstGeom prst="straightConnector1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20">
            <a:extLst>
              <a:ext uri="{FF2B5EF4-FFF2-40B4-BE49-F238E27FC236}">
                <a16:creationId xmlns:a16="http://schemas.microsoft.com/office/drawing/2014/main" id="{42EC68F4-5FF0-D9C9-E34C-FB41C52B1096}"/>
              </a:ext>
            </a:extLst>
          </p:cNvPr>
          <p:cNvCxnSpPr>
            <a:cxnSpLocks/>
          </p:cNvCxnSpPr>
          <p:nvPr/>
        </p:nvCxnSpPr>
        <p:spPr>
          <a:xfrm>
            <a:off x="7976032" y="6690047"/>
            <a:ext cx="2633609" cy="0"/>
          </a:xfrm>
          <a:prstGeom prst="straightConnector1">
            <a:avLst/>
          </a:prstGeom>
          <a:ln w="57150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2B2FFF-11B3-5DDC-3CEC-5396C5903B38}"/>
              </a:ext>
            </a:extLst>
          </p:cNvPr>
          <p:cNvSpPr txBox="1"/>
          <p:nvPr/>
        </p:nvSpPr>
        <p:spPr>
          <a:xfrm>
            <a:off x="809967" y="1893998"/>
            <a:ext cx="33053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  <a:lumOff val="50000"/>
                  </a:schemeClr>
                </a:solidFill>
                <a:latin typeface="Merriweather Regular" panose="00000500000000000000" charset="0"/>
                <a:cs typeface="Merriweather Regular" panose="00000500000000000000" charset="0"/>
              </a:rPr>
              <a:t>1. Tests and Atlas Processing</a:t>
            </a:r>
            <a:endParaRPr lang="nl-NL" dirty="0">
              <a:solidFill>
                <a:schemeClr val="accent5">
                  <a:lumMod val="50000"/>
                  <a:lumOff val="50000"/>
                </a:schemeClr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A25665-E561-4C50-C0B5-6FEC4D88B31F}"/>
              </a:ext>
            </a:extLst>
          </p:cNvPr>
          <p:cNvSpPr txBox="1"/>
          <p:nvPr/>
        </p:nvSpPr>
        <p:spPr>
          <a:xfrm>
            <a:off x="809967" y="3721662"/>
            <a:ext cx="279574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Merriweather Regular" panose="00000500000000000000" charset="0"/>
                <a:cs typeface="Merriweather Regular" panose="00000500000000000000" charset="0"/>
              </a:rPr>
              <a:t>2. Label Harmonization and Benchmarks</a:t>
            </a:r>
            <a:endParaRPr lang="nl-NL" dirty="0">
              <a:solidFill>
                <a:schemeClr val="tx2"/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0945B-5142-2F72-8C07-21E7E07BED1C}"/>
              </a:ext>
            </a:extLst>
          </p:cNvPr>
          <p:cNvSpPr txBox="1"/>
          <p:nvPr/>
        </p:nvSpPr>
        <p:spPr>
          <a:xfrm>
            <a:off x="809967" y="5272327"/>
            <a:ext cx="29266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erriweather Regular" panose="00000500000000000000" charset="0"/>
                <a:cs typeface="Merriweather Regular" panose="00000500000000000000" charset="0"/>
              </a:rPr>
              <a:t>3. Final Integration and Analysis</a:t>
            </a:r>
            <a:endParaRPr lang="nl-NL" dirty="0">
              <a:solidFill>
                <a:schemeClr val="bg1"/>
              </a:solidFill>
              <a:latin typeface="Merriweather Regular" panose="00000500000000000000" charset="0"/>
              <a:cs typeface="Merriweather Regular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1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sjabloon_NL_2019_logofied_Footer fonts embedded" id="{CE269E6F-A5F4-5D4D-A399-A1DBDA65350A}" vid="{55071774-FDAB-E845-B8EF-FF74AE44728B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Universiteit Utrecht</Template>
  <TotalTime>0</TotalTime>
  <Words>872</Words>
  <Application>Microsoft Office PowerPoint</Application>
  <PresentationFormat>Custom</PresentationFormat>
  <Paragraphs>209</Paragraphs>
  <Slides>48</Slides>
  <Notes>0</Notes>
  <HiddenSlides>19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Merriweather Regular</vt:lpstr>
      <vt:lpstr>Verdana</vt:lpstr>
      <vt:lpstr>Brush Script MT</vt:lpstr>
      <vt:lpstr>Calibri</vt:lpstr>
      <vt:lpstr>Arial</vt:lpstr>
      <vt:lpstr>Merriweather Light</vt:lpstr>
      <vt:lpstr>Open Sans</vt:lpstr>
      <vt:lpstr>Open Sans Light</vt:lpstr>
      <vt:lpstr>Universiteit Utrecht</vt:lpstr>
      <vt:lpstr>Integration of snRNA atlases of the adult human midbrain</vt:lpstr>
      <vt:lpstr>(Ventral) Midbrain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Huissen, B. (Bas)</dc:creator>
  <cp:keywords/>
  <dc:description/>
  <cp:lastModifiedBy>Jiang, C.J.R. (Jack)</cp:lastModifiedBy>
  <cp:revision>135</cp:revision>
  <dcterms:created xsi:type="dcterms:W3CDTF">2019-07-11T08:17:54Z</dcterms:created>
  <dcterms:modified xsi:type="dcterms:W3CDTF">2023-12-14T06:47:21Z</dcterms:modified>
  <cp:category/>
</cp:coreProperties>
</file>